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6"/>
  </p:notesMasterIdLst>
  <p:handoutMasterIdLst>
    <p:handoutMasterId r:id="rId7"/>
  </p:handoutMasterIdLst>
  <p:sldIdLst>
    <p:sldId id="276" r:id="rId2"/>
    <p:sldId id="279" r:id="rId3"/>
    <p:sldId id="280" r:id="rId4"/>
    <p:sldId id="278" r:id="rId5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4" autoAdjust="0"/>
    <p:restoredTop sz="92385" autoAdjust="0"/>
  </p:normalViewPr>
  <p:slideViewPr>
    <p:cSldViewPr snapToGrid="0">
      <p:cViewPr varScale="1">
        <p:scale>
          <a:sx n="68" d="100"/>
          <a:sy n="68" d="100"/>
        </p:scale>
        <p:origin x="-1314" y="-96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28.11.2013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28.11.2013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28.11.2013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28.11.2013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28.11.2013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28.11.2013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de-DE" sz="1000" b="0" noProof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9317A057-C766-48FB-B1EC-CC1898F04EF1}" type="datetime1">
              <a:rPr lang="de-DE" noProof="0" smtClean="0"/>
              <a:pPr/>
              <a:t>28.11.2013</a:t>
            </a:fld>
            <a:endParaRPr lang="de-DE" noProof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Titel durch Klicken hinzufügen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z.de/" TargetMode="External"/><Relationship Id="rId2" Type="http://schemas.openxmlformats.org/officeDocument/2006/relationships/hyperlink" Target="mailto: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84000" y="1061160"/>
            <a:ext cx="7776000" cy="617928"/>
          </a:xfrm>
        </p:spPr>
        <p:txBody>
          <a:bodyPr/>
          <a:lstStyle/>
          <a:p>
            <a:r>
              <a:rPr lang="en-US" sz="2200" dirty="0" smtClean="0">
                <a:solidFill>
                  <a:schemeClr val="tx1"/>
                </a:solidFill>
              </a:rPr>
              <a:t>Improving Supply of Appropriate Cookstove Technologies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28.11.2013</a:t>
            </a:fld>
            <a:endParaRPr lang="de-DE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6167876"/>
              </p:ext>
            </p:extLst>
          </p:nvPr>
        </p:nvGraphicFramePr>
        <p:xfrm>
          <a:off x="684213" y="1477233"/>
          <a:ext cx="7775576" cy="5152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7788"/>
                <a:gridCol w="388778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Challenges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Solutions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600" b="1" baseline="0" dirty="0" smtClean="0"/>
                        <a:t>Product development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 smtClean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 smtClean="0"/>
                        <a:t>R &amp; D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baseline="0" dirty="0" smtClean="0"/>
                        <a:t>Market Research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Support through research institutions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Standard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designs/materials,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open source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Market Assessment Studies</a:t>
                      </a:r>
                      <a:endParaRPr lang="en-IN" sz="1600" dirty="0" smtClean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600" b="1" dirty="0" smtClean="0"/>
                        <a:t>Production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  <a:tr h="80446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 smtClean="0"/>
                        <a:t>Economies</a:t>
                      </a:r>
                      <a:r>
                        <a:rPr lang="de-DE" sz="1600" baseline="0" dirty="0" smtClean="0"/>
                        <a:t> of Scales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baseline="0" dirty="0" smtClean="0"/>
                        <a:t>Efficient processes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baseline="0" dirty="0" smtClean="0"/>
                        <a:t>Choice of materials</a:t>
                      </a:r>
                      <a:endParaRPr lang="de-D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Clustered project</a:t>
                      </a:r>
                      <a:r>
                        <a:rPr lang="en-US" sz="1600" baseline="0" dirty="0" smtClean="0"/>
                        <a:t> interventions</a:t>
                      </a:r>
                      <a:endParaRPr lang="en-IN" sz="1600" dirty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Support through research institutions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DE" sz="1600" b="1" dirty="0" smtClean="0"/>
                        <a:t>Distribution Model</a:t>
                      </a:r>
                      <a:r>
                        <a:rPr lang="de-DE" sz="1600" b="1" baseline="0" dirty="0" smtClean="0"/>
                        <a:t> &amp; </a:t>
                      </a:r>
                      <a:r>
                        <a:rPr lang="de-DE" sz="1600" b="1" dirty="0" smtClean="0"/>
                        <a:t>Costs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  <a:tr h="796778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 smtClean="0"/>
                        <a:t>Marketing / User Training</a:t>
                      </a:r>
                      <a:endParaRPr lang="en-IN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 smtClean="0"/>
                        <a:t>Logistics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 smtClean="0"/>
                        <a:t>After Sale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Universal tax</a:t>
                      </a:r>
                      <a:r>
                        <a:rPr lang="en-US" sz="1600" baseline="0" dirty="0" smtClean="0"/>
                        <a:t> exemptions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Using existing distribution networks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baseline="0" dirty="0" smtClean="0"/>
                        <a:t>Appropriate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  <a:tr h="585763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baseline="0" dirty="0" smtClean="0"/>
                        <a:t>Catering to user needs / fuel mix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baseline="0" dirty="0" smtClean="0"/>
                        <a:t>Consistent production 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R</a:t>
                      </a:r>
                      <a:r>
                        <a:rPr lang="en-US" sz="1600" baseline="0" dirty="0" smtClean="0"/>
                        <a:t> &amp; D on stoves for diverse fuels</a:t>
                      </a:r>
                      <a:endParaRPr lang="en-IN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Reoccurring random quality checks</a:t>
                      </a:r>
                      <a:endParaRPr lang="en-IN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3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84000" y="1061160"/>
            <a:ext cx="7776000" cy="617928"/>
          </a:xfrm>
        </p:spPr>
        <p:txBody>
          <a:bodyPr/>
          <a:lstStyle/>
          <a:p>
            <a:r>
              <a:rPr lang="en-US" sz="2200" dirty="0" smtClean="0">
                <a:solidFill>
                  <a:schemeClr val="tx1"/>
                </a:solidFill>
              </a:rPr>
              <a:t>Creating Demand for Improved Cookstoves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28.11.2013</a:t>
            </a:fld>
            <a:endParaRPr lang="de-DE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958228"/>
              </p:ext>
            </p:extLst>
          </p:nvPr>
        </p:nvGraphicFramePr>
        <p:xfrm>
          <a:off x="684213" y="1702321"/>
          <a:ext cx="7775576" cy="4490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7788"/>
                <a:gridCol w="388778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Challenges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Solutions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600" b="1" baseline="0" dirty="0" smtClean="0"/>
                        <a:t>Awareness &amp; Marketing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 smtClean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 smtClean="0"/>
                        <a:t>Health impact of Indoor Air Pollution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baseline="0" dirty="0" smtClean="0"/>
                        <a:t>Benefits of improved cookstoves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Mass Media Campaigns with call center</a:t>
                      </a:r>
                      <a:r>
                        <a:rPr lang="en-US" sz="1600" baseline="0" dirty="0" smtClean="0"/>
                        <a:t> support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Celebrity</a:t>
                      </a:r>
                      <a:r>
                        <a:rPr lang="en-US" sz="1600" baseline="0" dirty="0" smtClean="0"/>
                        <a:t> Endorsement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Government-supported campaign on Indoor Air Pollution</a:t>
                      </a:r>
                      <a:endParaRPr lang="en-IN" sz="1600" dirty="0" smtClean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600" b="1" dirty="0" smtClean="0"/>
                        <a:t>Understanding consumers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  <a:tr h="62940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 smtClean="0"/>
                        <a:t>Costly market research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 smtClean="0"/>
                        <a:t>Market segmentation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Government</a:t>
                      </a:r>
                      <a:r>
                        <a:rPr lang="en-US" sz="1600" baseline="0" dirty="0" smtClean="0"/>
                        <a:t> / donors to provide market information / data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DE" sz="1600" b="1" dirty="0" smtClean="0"/>
                        <a:t>Affordability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  <a:tr h="796778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Low price expectations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Lack</a:t>
                      </a:r>
                      <a:r>
                        <a:rPr lang="en-US" sz="1600" baseline="0" dirty="0" smtClean="0"/>
                        <a:t> of end user financing options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Inconsistent subsidy support</a:t>
                      </a:r>
                      <a:endParaRPr lang="de-D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Tapping carbon</a:t>
                      </a:r>
                      <a:r>
                        <a:rPr lang="en-US" sz="1600" baseline="0" dirty="0" smtClean="0"/>
                        <a:t> finance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Clear support from RBI and NABARD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Direct timely cash transfer to customers</a:t>
                      </a:r>
                      <a:endParaRPr lang="en-IN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3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229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84000" y="1061160"/>
            <a:ext cx="7776000" cy="617928"/>
          </a:xfrm>
        </p:spPr>
        <p:txBody>
          <a:bodyPr/>
          <a:lstStyle/>
          <a:p>
            <a:r>
              <a:rPr lang="en-US" sz="2200" dirty="0" smtClean="0">
                <a:solidFill>
                  <a:schemeClr val="tx1"/>
                </a:solidFill>
              </a:rPr>
              <a:t>Developing the Market Ecosystem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28.11.2013</a:t>
            </a:fld>
            <a:endParaRPr lang="de-DE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1085883"/>
              </p:ext>
            </p:extLst>
          </p:nvPr>
        </p:nvGraphicFramePr>
        <p:xfrm>
          <a:off x="548643" y="1524788"/>
          <a:ext cx="8009622" cy="51240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4811"/>
                <a:gridCol w="400481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Challenges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Solutions</a:t>
                      </a:r>
                      <a:endParaRPr lang="en-IN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600" b="1" baseline="0" dirty="0" smtClean="0"/>
                        <a:t>Policy &amp; Support Schemes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 smtClean="0"/>
                    </a:p>
                  </a:txBody>
                  <a:tcPr/>
                </a:tc>
              </a:tr>
              <a:tr h="18694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 smtClean="0"/>
                        <a:t>Lack of comprehesive policy on ‚clean cooking‘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 smtClean="0"/>
                        <a:t>Lack of joined efforts &amp; coordination between Government Agencies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 smtClean="0"/>
                        <a:t>Delay/bureaucracy in subsidies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 smtClean="0"/>
                        <a:t>VAT &amp; duties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 smtClean="0"/>
                        <a:t>Lack of awareness on IAP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Development</a:t>
                      </a:r>
                      <a:r>
                        <a:rPr lang="en-US" sz="1600" baseline="0" dirty="0" smtClean="0"/>
                        <a:t> of ‘clean cooking’ policy / mission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Awareness raising / lobbying for high-level policy makers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Tax holiday &amp; duty exemptions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Government-supported mass media campaigns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600" b="1" dirty="0" smtClean="0"/>
                        <a:t>Standards &amp; Certification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  <a:tr h="92951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 smtClean="0"/>
                        <a:t>Lack of information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 smtClean="0"/>
                        <a:t>Limitation to lab testing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 smtClean="0"/>
                        <a:t>Quality &amp; transparency of 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Certification based on field performance &amp; user feedback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Include standards for material quality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DE" sz="1600" b="1" dirty="0" smtClean="0"/>
                        <a:t>Financing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</a:tr>
              <a:tr h="841716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Financing for users and manufacturers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Access to Carbon Finance</a:t>
                      </a:r>
                      <a:endParaRPr lang="de-D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Risk guarantees</a:t>
                      </a:r>
                      <a:endParaRPr lang="en-US" sz="1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Priority banking under RBI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Technical support for Carbon Finance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3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3855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28.11.2013</a:t>
            </a:fld>
            <a:endParaRPr lang="de-DE" noProof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684213" y="2108200"/>
            <a:ext cx="4481512" cy="26098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 a federal enterprise, GIZ supports the German Government in achieving its objectives in the field of international cooperation for sustainable development.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Published by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Deutsche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Gesellschaft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für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Internationale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Zusammenarbeit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(GIZ) GmbH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Registered offices, Bonn and Eschborn, Germany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“Name of Project or Programme  here”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“Address of Programme here”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	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	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##########@giz.de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www.giz.de</a:t>
            </a: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2108200"/>
            <a:ext cx="3005138" cy="3814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  <a:defRPr/>
            </a:pP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Responsible</a:t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Name here</a:t>
            </a:r>
          </a:p>
          <a:p>
            <a:pPr algn="l">
              <a:spcAft>
                <a:spcPts val="600"/>
              </a:spcAft>
              <a:defRPr/>
            </a:pP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Author(s)</a:t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Names here</a:t>
            </a:r>
          </a:p>
          <a:p>
            <a:pPr algn="l">
              <a:spcAft>
                <a:spcPts val="600"/>
              </a:spcAft>
              <a:defRPr/>
            </a:pP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Photo credits</a:t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© GIZ/…..  </a:t>
            </a:r>
          </a:p>
          <a:p>
            <a:pPr algn="l">
              <a:spcAft>
                <a:spcPts val="600"/>
              </a:spcAft>
              <a:defRPr/>
            </a:pP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Layout</a:t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Name here</a:t>
            </a:r>
          </a:p>
          <a:p>
            <a:pPr algn="l">
              <a:spcAft>
                <a:spcPts val="300"/>
              </a:spcAft>
              <a:defRPr/>
            </a:pPr>
            <a:endParaRPr lang="en-GB" sz="105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5467350" y="3890963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800" b="0" dirty="0">
                <a:solidFill>
                  <a:schemeClr val="tx2">
                    <a:lumMod val="75000"/>
                  </a:schemeClr>
                </a:solidFill>
              </a:rPr>
              <a:t>In cooperation with</a:t>
            </a:r>
          </a:p>
        </p:txBody>
      </p:sp>
      <p:sp>
        <p:nvSpPr>
          <p:cNvPr id="11" name="Rechteck 10"/>
          <p:cNvSpPr/>
          <p:nvPr/>
        </p:nvSpPr>
        <p:spPr bwMode="auto">
          <a:xfrm>
            <a:off x="5519737" y="4105275"/>
            <a:ext cx="2073275" cy="8255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en-GB" sz="1400" b="0" dirty="0">
                <a:solidFill>
                  <a:schemeClr val="tx1"/>
                </a:solidFill>
                <a:cs typeface="+mn-cs"/>
              </a:rPr>
              <a:t>Logo of cooperation partner </a:t>
            </a:r>
            <a:r>
              <a:rPr lang="en-GB" sz="1400" b="0" dirty="0" smtClean="0">
                <a:solidFill>
                  <a:schemeClr val="tx1"/>
                </a:solidFill>
                <a:cs typeface="+mn-cs"/>
              </a:rPr>
              <a:t>here- optional</a:t>
            </a:r>
            <a:endParaRPr lang="en-GB" sz="1400" b="0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4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81564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105</TotalTime>
  <Words>331</Words>
  <Application>Microsoft Office PowerPoint</Application>
  <PresentationFormat>On-screen Show (4:3)</PresentationFormat>
  <Paragraphs>97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GIZ_Banner_Kopfzeile-Ausland (3)</vt:lpstr>
      <vt:lpstr>Improving Supply of Appropriate Cookstove Technologies</vt:lpstr>
      <vt:lpstr>Creating Demand for Improved Cookstoves</vt:lpstr>
      <vt:lpstr>Developing the Market Ecosystem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cp:lastModifiedBy>Christian Liedtke</cp:lastModifiedBy>
  <cp:revision>30</cp:revision>
  <cp:lastPrinted>2012-07-19T10:16:59Z</cp:lastPrinted>
  <dcterms:created xsi:type="dcterms:W3CDTF">2013-09-05T11:54:56Z</dcterms:created>
  <dcterms:modified xsi:type="dcterms:W3CDTF">2013-11-28T06:02:48Z</dcterms:modified>
</cp:coreProperties>
</file>